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93" r:id="rId2"/>
  </p:sldMasterIdLst>
  <p:notesMasterIdLst>
    <p:notesMasterId r:id="rId10"/>
  </p:notesMasterIdLst>
  <p:handoutMasterIdLst>
    <p:handoutMasterId r:id="rId11"/>
  </p:handoutMasterIdLst>
  <p:sldIdLst>
    <p:sldId id="272" r:id="rId3"/>
    <p:sldId id="290" r:id="rId4"/>
    <p:sldId id="4735" r:id="rId5"/>
    <p:sldId id="526" r:id="rId6"/>
    <p:sldId id="556" r:id="rId7"/>
    <p:sldId id="528" r:id="rId8"/>
    <p:sldId id="5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452">
          <p15:clr>
            <a:srgbClr val="A4A3A4"/>
          </p15:clr>
        </p15:guide>
        <p15:guide id="4" orient="horz" pos="40">
          <p15:clr>
            <a:srgbClr val="A4A3A4"/>
          </p15:clr>
        </p15:guide>
        <p15:guide id="5" pos="5647">
          <p15:clr>
            <a:srgbClr val="A4A3A4"/>
          </p15:clr>
        </p15:guide>
        <p15:guide id="6" pos="2880">
          <p15:clr>
            <a:srgbClr val="A4A3A4"/>
          </p15:clr>
        </p15:guide>
        <p15:guide id="7" pos="1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1D0E6"/>
    <a:srgbClr val="9FB8DB"/>
    <a:srgbClr val="9FFF77"/>
    <a:srgbClr val="6F9CCF"/>
    <a:srgbClr val="0B9CCF"/>
    <a:srgbClr val="01173D"/>
    <a:srgbClr val="132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45" autoAdjust="0"/>
  </p:normalViewPr>
  <p:slideViewPr>
    <p:cSldViewPr snapToGrid="0" snapToObjects="1">
      <p:cViewPr varScale="1">
        <p:scale>
          <a:sx n="80" d="100"/>
          <a:sy n="80" d="100"/>
        </p:scale>
        <p:origin x="1522" y="53"/>
      </p:cViewPr>
      <p:guideLst>
        <p:guide orient="horz" pos="661"/>
        <p:guide orient="horz" pos="2160"/>
        <p:guide orient="horz" pos="452"/>
        <p:guide orient="horz" pos="40"/>
        <p:guide pos="5647"/>
        <p:guide pos="2880"/>
        <p:guide pos="1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88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ED2F8-0FBE-AA48-9202-BFE9AFFF23F7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D3E5B-4D14-5043-A9FC-C06E48A10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579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413EB-5CC3-3844-85DB-237C5630D4C1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D0B1A-ACE7-324C-9159-BB9EEEAC8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7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B0E8857D-5E45-4580-BB69-53DCC326FA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42975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42975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42975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42975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42975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42975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42975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42975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27A8436-6602-4B21-8954-34DBFA2B3D4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47C1BCD1-A4AC-4470-9123-7F6E41822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CD2FFAC-91F4-4EDA-B45A-AEC0AEBD4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altLang="en-US">
                <a:latin typeface="Arial" panose="020B0604020202020204" pitchFamily="34" charset="0"/>
                <a:cs typeface="Times New Roman" panose="02020603050405020304" pitchFamily="18" charset="0"/>
              </a:rPr>
              <a:t>Here we see 80 years of daily returns for the S&amp;P 500. Note how there have been periods of high volatility and low volatility, often clustered and many “gapping” events over the period. Also markets tend to gap down more than up.</a:t>
            </a:r>
          </a:p>
          <a:p>
            <a:pPr algn="just"/>
            <a:endParaRPr lang="en-US" altLang="en-US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66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DEB58416-6421-4751-B6DA-4F64760517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0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0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0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0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A999DF9-F801-46C5-89ED-8B09805BEB7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7F3440C-720F-49C3-BA16-354ADD2F5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5971BDE-2056-429B-A218-0B2C68654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132" tIns="46066" rIns="92132" bIns="46066"/>
          <a:lstStyle/>
          <a:p>
            <a:pPr eaLnBrk="1" hangingPunct="1"/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08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accent3"/>
              </a:gs>
            </a:gsLst>
            <a:lin ang="2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388" y="2329442"/>
            <a:ext cx="4697957" cy="1148715"/>
          </a:xfrm>
        </p:spPr>
        <p:txBody>
          <a:bodyPr anchor="b"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389" y="3478157"/>
            <a:ext cx="4392611" cy="131346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Conning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11" y="397539"/>
            <a:ext cx="2781243" cy="6559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79387" y="5826126"/>
            <a:ext cx="5482643" cy="7898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000" b="0" dirty="0">
                <a:solidFill>
                  <a:schemeClr val="bg2"/>
                </a:solidFill>
                <a:cs typeface="Arial" panose="020B0604020202020204" pitchFamily="34" charset="0"/>
              </a:rPr>
              <a:t>www.conning.com  |  © 2019 Conning, Inc. </a:t>
            </a:r>
          </a:p>
        </p:txBody>
      </p:sp>
      <p:pic>
        <p:nvPicPr>
          <p:cNvPr id="6" name="Picture 5" descr="Cover4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70" b="9741"/>
          <a:stretch/>
        </p:blipFill>
        <p:spPr>
          <a:xfrm>
            <a:off x="5662030" y="1510560"/>
            <a:ext cx="3481969" cy="53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6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54" y="4202916"/>
            <a:ext cx="7772400" cy="552520"/>
          </a:xfrm>
        </p:spPr>
        <p:txBody>
          <a:bodyPr anchor="t"/>
          <a:lstStyle>
            <a:lvl1pPr algn="l">
              <a:defRPr sz="2500" b="0" cap="all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854" y="4691537"/>
            <a:ext cx="7772400" cy="407971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01885" y="4065753"/>
            <a:ext cx="862969" cy="0"/>
          </a:xfrm>
          <a:prstGeom prst="line">
            <a:avLst/>
          </a:prstGeom>
          <a:ln w="381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866"/>
            <a:ext cx="8785225" cy="5098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189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7" y="717550"/>
            <a:ext cx="4285777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6077" y="717550"/>
            <a:ext cx="4288536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12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7" y="717550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179387" y="3343275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4678836" y="717550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20"/>
          </p:nvPr>
        </p:nvSpPr>
        <p:spPr>
          <a:xfrm>
            <a:off x="4678836" y="3343275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395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01"/>
            <a:ext cx="4284662" cy="51086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8836" y="717501"/>
            <a:ext cx="4285777" cy="248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78836" y="3338957"/>
            <a:ext cx="4285777" cy="248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5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49"/>
            <a:ext cx="4285776" cy="401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8836" y="717550"/>
            <a:ext cx="4285777" cy="401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179389" y="1172189"/>
            <a:ext cx="4285776" cy="4653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678836" y="1172191"/>
            <a:ext cx="4285777" cy="4653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33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50"/>
            <a:ext cx="2804595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3168396" y="717549"/>
            <a:ext cx="2807208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6160017" y="717549"/>
            <a:ext cx="2807208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662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0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2406757" y="717549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6"/>
          </p:nvPr>
        </p:nvSpPr>
        <p:spPr>
          <a:xfrm>
            <a:off x="4634125" y="717549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6861493" y="717550"/>
            <a:ext cx="2103120" cy="5108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205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50"/>
            <a:ext cx="2344748" cy="5108575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867610" y="717550"/>
            <a:ext cx="6097003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847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50"/>
            <a:ext cx="2344748" cy="5108575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867610" y="717550"/>
            <a:ext cx="6097003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705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179388" y="717550"/>
            <a:ext cx="8785225" cy="31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179388" y="3942550"/>
            <a:ext cx="8785225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33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179388" y="717550"/>
            <a:ext cx="8785225" cy="31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179388" y="3942550"/>
            <a:ext cx="4294187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9"/>
          </p:nvPr>
        </p:nvSpPr>
        <p:spPr>
          <a:xfrm>
            <a:off x="4670425" y="3942550"/>
            <a:ext cx="4294188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257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2179964" y="717550"/>
            <a:ext cx="6784649" cy="5108575"/>
          </a:xfrm>
        </p:spPr>
        <p:txBody>
          <a:bodyPr/>
          <a:lstStyle>
            <a:lvl1pPr>
              <a:spcAft>
                <a:spcPts val="200"/>
              </a:spcAft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9388" y="717550"/>
            <a:ext cx="1763389" cy="257518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79388" y="3292733"/>
            <a:ext cx="1763389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144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539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Typ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866"/>
            <a:ext cx="8785225" cy="509878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defRPr sz="1700"/>
            </a:lvl1pPr>
            <a:lvl2pPr>
              <a:lnSpc>
                <a:spcPct val="100000"/>
              </a:lnSpc>
              <a:spcAft>
                <a:spcPts val="1200"/>
              </a:spcAft>
              <a:defRPr sz="1500"/>
            </a:lvl2pPr>
            <a:lvl3pPr>
              <a:lnSpc>
                <a:spcPct val="100000"/>
              </a:lnSpc>
              <a:spcAft>
                <a:spcPts val="800"/>
              </a:spcAft>
              <a:defRPr sz="1500"/>
            </a:lvl3pPr>
            <a:lvl4pPr>
              <a:lnSpc>
                <a:spcPct val="100000"/>
              </a:lnSpc>
              <a:spcAft>
                <a:spcPts val="800"/>
              </a:spcAft>
              <a:defRPr sz="1500"/>
            </a:lvl4pPr>
            <a:lvl5pPr>
              <a:lnSpc>
                <a:spcPct val="100000"/>
              </a:lnSpc>
              <a:spcAft>
                <a:spcPts val="800"/>
              </a:spcAft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8" y="5917852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900"/>
              </a:lnSpc>
              <a:spcBef>
                <a:spcPts val="0"/>
              </a:spcBef>
              <a:spcAft>
                <a:spcPts val="400"/>
              </a:spcAft>
              <a:defRPr sz="8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8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4407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d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133350" y="482878"/>
            <a:ext cx="8869363" cy="0"/>
          </a:xfrm>
          <a:prstGeom prst="line">
            <a:avLst/>
          </a:prstGeom>
          <a:ln w="63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or Presentation Title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33350" y="6425132"/>
            <a:ext cx="8869363" cy="0"/>
          </a:xfrm>
          <a:prstGeom prst="line">
            <a:avLst/>
          </a:prstGeom>
          <a:ln w="63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697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6" y="667511"/>
            <a:ext cx="8532575" cy="570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8640305" y="6494463"/>
            <a:ext cx="413208" cy="2921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A1E32-9BAE-4A4E-9238-42A573F88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61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207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207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3836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accent3"/>
              </a:gs>
            </a:gsLst>
            <a:lin ang="2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389" y="2329444"/>
            <a:ext cx="4697957" cy="1148715"/>
          </a:xfrm>
        </p:spPr>
        <p:txBody>
          <a:bodyPr anchor="b"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390" y="3478157"/>
            <a:ext cx="4392611" cy="131346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Conning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11" y="397541"/>
            <a:ext cx="2781243" cy="6559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79388" y="5826126"/>
            <a:ext cx="5482643" cy="7898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750" b="0" dirty="0">
                <a:solidFill>
                  <a:schemeClr val="bg2"/>
                </a:solidFill>
                <a:cs typeface="Arial" panose="020B0604020202020204" pitchFamily="34" charset="0"/>
              </a:rPr>
              <a:t>www.conning.com  </a:t>
            </a:r>
          </a:p>
        </p:txBody>
      </p:sp>
      <p:pic>
        <p:nvPicPr>
          <p:cNvPr id="6" name="Picture 5" descr="Cover4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70" b="9741"/>
          <a:stretch/>
        </p:blipFill>
        <p:spPr>
          <a:xfrm>
            <a:off x="5662031" y="1510560"/>
            <a:ext cx="3481969" cy="53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8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54" y="4202916"/>
            <a:ext cx="7772400" cy="552520"/>
          </a:xfrm>
        </p:spPr>
        <p:txBody>
          <a:bodyPr anchor="t"/>
          <a:lstStyle>
            <a:lvl1pPr algn="l">
              <a:defRPr sz="1875" b="0" cap="all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854" y="4691539"/>
            <a:ext cx="7772400" cy="407971"/>
          </a:xfrm>
        </p:spPr>
        <p:txBody>
          <a:bodyPr anchor="t"/>
          <a:lstStyle>
            <a:lvl1pPr marL="0" indent="0">
              <a:buNone/>
              <a:defRPr sz="105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01886" y="4065753"/>
            <a:ext cx="862969" cy="0"/>
          </a:xfrm>
          <a:prstGeom prst="line">
            <a:avLst/>
          </a:prstGeom>
          <a:ln w="381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843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866"/>
            <a:ext cx="8785225" cy="5098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8699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52"/>
            <a:ext cx="4285777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6077" y="717552"/>
            <a:ext cx="4288536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3813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717550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179388" y="3343275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4678837" y="717550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20"/>
          </p:nvPr>
        </p:nvSpPr>
        <p:spPr>
          <a:xfrm>
            <a:off x="4678837" y="3343275"/>
            <a:ext cx="4285777" cy="2482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10078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03"/>
            <a:ext cx="4284662" cy="51086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8837" y="717501"/>
            <a:ext cx="4285777" cy="248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78837" y="3338957"/>
            <a:ext cx="4285777" cy="248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420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1"/>
            <a:ext cx="4285776" cy="401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78837" y="717552"/>
            <a:ext cx="4285777" cy="401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179389" y="1172191"/>
            <a:ext cx="4285776" cy="4653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678837" y="1172192"/>
            <a:ext cx="4285777" cy="4653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315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2"/>
            <a:ext cx="2804595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3168396" y="717551"/>
            <a:ext cx="2807208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6160017" y="717551"/>
            <a:ext cx="2807208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744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2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2406757" y="717551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6"/>
          </p:nvPr>
        </p:nvSpPr>
        <p:spPr>
          <a:xfrm>
            <a:off x="4634125" y="717551"/>
            <a:ext cx="210312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6861493" y="717550"/>
            <a:ext cx="2103120" cy="5108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5770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2"/>
            <a:ext cx="2344748" cy="5108575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867611" y="717552"/>
            <a:ext cx="6097003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050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552"/>
            <a:ext cx="2344748" cy="5108575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5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867611" y="717552"/>
            <a:ext cx="6097003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38542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179389" y="717552"/>
            <a:ext cx="8785225" cy="31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179389" y="3942552"/>
            <a:ext cx="8785225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794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179389" y="717552"/>
            <a:ext cx="8785225" cy="31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179389" y="3942552"/>
            <a:ext cx="4294187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9"/>
          </p:nvPr>
        </p:nvSpPr>
        <p:spPr>
          <a:xfrm>
            <a:off x="4670425" y="3942552"/>
            <a:ext cx="4294188" cy="1883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02601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2179965" y="717552"/>
            <a:ext cx="6784649" cy="5108575"/>
          </a:xfrm>
        </p:spPr>
        <p:txBody>
          <a:bodyPr/>
          <a:lstStyle>
            <a:lvl1pPr>
              <a:spcAft>
                <a:spcPts val="150"/>
              </a:spcAft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9389" y="717552"/>
            <a:ext cx="1763389" cy="2575183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79389" y="3292733"/>
            <a:ext cx="1763389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997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1168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Typ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717866"/>
            <a:ext cx="8785225" cy="5098782"/>
          </a:xfrm>
        </p:spPr>
        <p:txBody>
          <a:bodyPr/>
          <a:lstStyle>
            <a:lvl1pPr>
              <a:lnSpc>
                <a:spcPct val="100000"/>
              </a:lnSpc>
              <a:spcBef>
                <a:spcPts val="750"/>
              </a:spcBef>
              <a:spcAft>
                <a:spcPts val="1050"/>
              </a:spcAft>
              <a:defRPr sz="1275"/>
            </a:lvl1pPr>
            <a:lvl2pPr>
              <a:lnSpc>
                <a:spcPct val="100000"/>
              </a:lnSpc>
              <a:spcAft>
                <a:spcPts val="900"/>
              </a:spcAft>
              <a:defRPr sz="1125"/>
            </a:lvl2pPr>
            <a:lvl3pPr>
              <a:lnSpc>
                <a:spcPct val="100000"/>
              </a:lnSpc>
              <a:spcAft>
                <a:spcPts val="600"/>
              </a:spcAft>
              <a:defRPr sz="1125"/>
            </a:lvl3pPr>
            <a:lvl4pPr>
              <a:lnSpc>
                <a:spcPct val="100000"/>
              </a:lnSpc>
              <a:spcAft>
                <a:spcPts val="600"/>
              </a:spcAft>
              <a:defRPr sz="1125"/>
            </a:lvl4pPr>
            <a:lvl5pPr>
              <a:lnSpc>
                <a:spcPct val="100000"/>
              </a:lnSpc>
              <a:spcAft>
                <a:spcPts val="600"/>
              </a:spcAft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79389" y="5917854"/>
            <a:ext cx="8785225" cy="365125"/>
          </a:xfrm>
        </p:spPr>
        <p:txBody>
          <a:bodyPr anchor="b">
            <a:noAutofit/>
          </a:bodyPr>
          <a:lstStyle>
            <a:lvl1pPr algn="r">
              <a:lnSpc>
                <a:spcPts val="675"/>
              </a:lnSpc>
              <a:spcBef>
                <a:spcPts val="0"/>
              </a:spcBef>
              <a:spcAft>
                <a:spcPts val="300"/>
              </a:spcAft>
              <a:defRPr sz="600" b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>
              <a:defRPr sz="600" b="0">
                <a:latin typeface="Segoe UI"/>
                <a:cs typeface="Segoe UI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6084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d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133351" y="482878"/>
            <a:ext cx="8869363" cy="0"/>
          </a:xfrm>
          <a:prstGeom prst="line">
            <a:avLst/>
          </a:prstGeom>
          <a:ln w="63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CB99-5836-6F4A-914A-2AC1FBEAF5B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33351" y="6425132"/>
            <a:ext cx="8869363" cy="0"/>
          </a:xfrm>
          <a:prstGeom prst="line">
            <a:avLst/>
          </a:prstGeom>
          <a:ln w="63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87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8" y="63501"/>
            <a:ext cx="8785225" cy="5461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727297"/>
            <a:ext cx="8785225" cy="509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1238" y="6358793"/>
            <a:ext cx="228152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 b="1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Footer or Presentation Title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3315" y="6358793"/>
            <a:ext cx="36129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2DBDCB99-5836-6F4A-914A-2AC1FBEAF5B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onning_Logo_small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6484888"/>
            <a:ext cx="1160585" cy="28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3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51" r:id="rId2"/>
    <p:sldLayoutId id="2147483650" r:id="rId3"/>
    <p:sldLayoutId id="2147483656" r:id="rId4"/>
    <p:sldLayoutId id="2147483667" r:id="rId5"/>
    <p:sldLayoutId id="2147483676" r:id="rId6"/>
    <p:sldLayoutId id="2147483677" r:id="rId7"/>
    <p:sldLayoutId id="2147483663" r:id="rId8"/>
    <p:sldLayoutId id="2147483664" r:id="rId9"/>
    <p:sldLayoutId id="2147483660" r:id="rId10"/>
    <p:sldLayoutId id="2147483657" r:id="rId11"/>
    <p:sldLayoutId id="2147483666" r:id="rId12"/>
    <p:sldLayoutId id="2147483679" r:id="rId13"/>
    <p:sldLayoutId id="2147483681" r:id="rId14"/>
    <p:sldLayoutId id="2147483654" r:id="rId15"/>
    <p:sldLayoutId id="2147483686" r:id="rId16"/>
    <p:sldLayoutId id="2147483685" r:id="rId17"/>
    <p:sldLayoutId id="2147483691" r:id="rId18"/>
    <p:sldLayoutId id="2147483692" r:id="rId1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20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ts val="1750"/>
        </a:lnSpc>
        <a:spcBef>
          <a:spcPts val="800"/>
        </a:spcBef>
        <a:spcAft>
          <a:spcPts val="1100"/>
        </a:spcAft>
        <a:buFont typeface="Arial"/>
        <a:buNone/>
        <a:defRPr sz="1500" b="1" kern="1200">
          <a:solidFill>
            <a:schemeClr val="accent2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lnSpc>
          <a:spcPts val="1400"/>
        </a:lnSpc>
        <a:spcBef>
          <a:spcPts val="0"/>
        </a:spcBef>
        <a:spcAft>
          <a:spcPts val="1100"/>
        </a:spcAft>
        <a:buFont typeface="Arial"/>
        <a:buNone/>
        <a:defRPr sz="1200" kern="1200">
          <a:solidFill>
            <a:schemeClr val="tx1"/>
          </a:solidFill>
          <a:latin typeface="Arial"/>
          <a:ea typeface="+mn-ea"/>
          <a:cs typeface="Arial"/>
        </a:defRPr>
      </a:lvl2pPr>
      <a:lvl3pPr marL="176213" indent="-176213" algn="l" defTabSz="457200" rtl="0" eaLnBrk="1" latinLnBrk="0" hangingPunct="1">
        <a:lnSpc>
          <a:spcPts val="14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Arial"/>
          <a:ea typeface="+mn-ea"/>
          <a:cs typeface="Arial"/>
        </a:defRPr>
      </a:lvl3pPr>
      <a:lvl4pPr marL="401638" indent="-225425" algn="l" defTabSz="457200" rtl="0" eaLnBrk="1" latinLnBrk="0" hangingPunct="1">
        <a:lnSpc>
          <a:spcPts val="1400"/>
        </a:lnSpc>
        <a:spcBef>
          <a:spcPts val="0"/>
        </a:spcBef>
        <a:spcAft>
          <a:spcPts val="1000"/>
        </a:spcAft>
        <a:buClr>
          <a:schemeClr val="accent2"/>
        </a:buClr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568325" indent="-169863" algn="l" defTabSz="457200" rtl="0" eaLnBrk="1" latinLnBrk="0" hangingPunct="1">
        <a:lnSpc>
          <a:spcPts val="1400"/>
        </a:lnSpc>
        <a:spcBef>
          <a:spcPts val="0"/>
        </a:spcBef>
        <a:spcAft>
          <a:spcPts val="1000"/>
        </a:spcAft>
        <a:buClr>
          <a:schemeClr val="bg2"/>
        </a:buClr>
        <a:buFont typeface="Lucida Grande"/>
        <a:buChar char="–"/>
        <a:defRPr sz="120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9" y="63501"/>
            <a:ext cx="8785225" cy="5461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9" y="727297"/>
            <a:ext cx="8785225" cy="509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1239" y="6358795"/>
            <a:ext cx="228152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600" b="1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3316" y="6358795"/>
            <a:ext cx="36129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2DBDCB99-5836-6F4A-914A-2AC1FBEAF5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Conning_Logo_small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9" y="6484888"/>
            <a:ext cx="1160585" cy="28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165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lnSpc>
          <a:spcPts val="1313"/>
        </a:lnSpc>
        <a:spcBef>
          <a:spcPts val="600"/>
        </a:spcBef>
        <a:spcAft>
          <a:spcPts val="825"/>
        </a:spcAft>
        <a:buFont typeface="Arial"/>
        <a:buNone/>
        <a:defRPr sz="1125" b="1" kern="1200">
          <a:solidFill>
            <a:schemeClr val="accent2"/>
          </a:solidFill>
          <a:latin typeface="Arial"/>
          <a:ea typeface="+mn-ea"/>
          <a:cs typeface="Arial"/>
        </a:defRPr>
      </a:lvl1pPr>
      <a:lvl2pPr marL="0" indent="0" algn="l" defTabSz="342900" rtl="0" eaLnBrk="1" latinLnBrk="0" hangingPunct="1">
        <a:lnSpc>
          <a:spcPts val="1050"/>
        </a:lnSpc>
        <a:spcBef>
          <a:spcPts val="0"/>
        </a:spcBef>
        <a:spcAft>
          <a:spcPts val="825"/>
        </a:spcAft>
        <a:buFont typeface="Arial"/>
        <a:buNone/>
        <a:defRPr sz="900" kern="1200">
          <a:solidFill>
            <a:schemeClr val="tx1"/>
          </a:solidFill>
          <a:latin typeface="Arial"/>
          <a:ea typeface="+mn-ea"/>
          <a:cs typeface="Arial"/>
        </a:defRPr>
      </a:lvl2pPr>
      <a:lvl3pPr marL="132160" indent="-132160" algn="l" defTabSz="342900" rtl="0" eaLnBrk="1" latinLnBrk="0" hangingPunct="1">
        <a:lnSpc>
          <a:spcPts val="1050"/>
        </a:lnSpc>
        <a:spcBef>
          <a:spcPts val="0"/>
        </a:spcBef>
        <a:spcAft>
          <a:spcPts val="750"/>
        </a:spcAft>
        <a:buClr>
          <a:schemeClr val="accent1"/>
        </a:buClr>
        <a:buFont typeface="Wingdings" charset="2"/>
        <a:buChar char="§"/>
        <a:defRPr sz="900" kern="1200">
          <a:solidFill>
            <a:schemeClr val="tx1"/>
          </a:solidFill>
          <a:latin typeface="Arial"/>
          <a:ea typeface="+mn-ea"/>
          <a:cs typeface="Arial"/>
        </a:defRPr>
      </a:lvl3pPr>
      <a:lvl4pPr marL="301229" indent="-169069" algn="l" defTabSz="342900" rtl="0" eaLnBrk="1" latinLnBrk="0" hangingPunct="1">
        <a:lnSpc>
          <a:spcPts val="1050"/>
        </a:lnSpc>
        <a:spcBef>
          <a:spcPts val="0"/>
        </a:spcBef>
        <a:spcAft>
          <a:spcPts val="750"/>
        </a:spcAft>
        <a:buClr>
          <a:schemeClr val="accent2"/>
        </a:buClr>
        <a:buFont typeface="Arial"/>
        <a:buChar char="•"/>
        <a:defRPr sz="900" kern="1200">
          <a:solidFill>
            <a:schemeClr val="tx1"/>
          </a:solidFill>
          <a:latin typeface="Arial"/>
          <a:ea typeface="+mn-ea"/>
          <a:cs typeface="Arial"/>
        </a:defRPr>
      </a:lvl4pPr>
      <a:lvl5pPr marL="426244" indent="-127397" algn="l" defTabSz="342900" rtl="0" eaLnBrk="1" latinLnBrk="0" hangingPunct="1">
        <a:lnSpc>
          <a:spcPts val="1050"/>
        </a:lnSpc>
        <a:spcBef>
          <a:spcPts val="0"/>
        </a:spcBef>
        <a:spcAft>
          <a:spcPts val="750"/>
        </a:spcAft>
        <a:buClr>
          <a:schemeClr val="bg2"/>
        </a:buClr>
        <a:buFont typeface="Lucida Grande"/>
        <a:buChar char="–"/>
        <a:defRPr sz="90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88BDC1-9DFF-4F7B-A56E-BE9D6A96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21" y="2604332"/>
            <a:ext cx="4926556" cy="861536"/>
          </a:xfrm>
        </p:spPr>
        <p:txBody>
          <a:bodyPr>
            <a:normAutofit/>
          </a:bodyPr>
          <a:lstStyle/>
          <a:p>
            <a:r>
              <a:rPr lang="en-US" dirty="0"/>
              <a:t>Overview of ESG Model Selection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9823C39-7378-46F2-A2D8-AE7999AD9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21" y="3429000"/>
            <a:ext cx="4002381" cy="985095"/>
          </a:xfrm>
        </p:spPr>
        <p:txBody>
          <a:bodyPr/>
          <a:lstStyle/>
          <a:p>
            <a:r>
              <a:rPr lang="en-US" dirty="0"/>
              <a:t>March 17, 2021</a:t>
            </a:r>
          </a:p>
          <a:p>
            <a:endParaRPr lang="en-US" dirty="0"/>
          </a:p>
          <a:p>
            <a:r>
              <a:rPr lang="en-US" dirty="0"/>
              <a:t>Dan Finn, FCAS, ASA – Managing Director at Conning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A8D5EF-39E0-4A04-A6D9-00478247057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699" y="227596"/>
            <a:ext cx="1600200" cy="949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53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GEMS</a:t>
            </a:r>
            <a:r>
              <a:rPr lang="en-US" baseline="30000" dirty="0"/>
              <a:t>®</a:t>
            </a:r>
            <a:r>
              <a:rPr lang="en-US" dirty="0"/>
              <a:t> Primary Models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2663" y="6359525"/>
            <a:ext cx="361950" cy="365125"/>
          </a:xfrm>
        </p:spPr>
        <p:txBody>
          <a:bodyPr/>
          <a:lstStyle/>
          <a:p>
            <a:fld id="{6E5DEC94-F18F-4ACB-9C34-DAE388E29418}" type="slidenum">
              <a:rPr lang="en-US" smtClean="0"/>
              <a:pPr/>
              <a:t>1</a:t>
            </a:fld>
            <a:endParaRPr lang="en-US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86077"/>
              </p:ext>
            </p:extLst>
          </p:nvPr>
        </p:nvGraphicFramePr>
        <p:xfrm>
          <a:off x="201613" y="666750"/>
          <a:ext cx="8423032" cy="3754120"/>
        </p:xfrm>
        <a:graphic>
          <a:graphicData uri="http://schemas.openxmlformats.org/drawingml/2006/table">
            <a:tbl>
              <a:tblPr firstRow="1" bandRow="1"/>
              <a:tblGrid>
                <a:gridCol w="1391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100" dirty="0"/>
                        <a:t>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100"/>
                        <a:t>Type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100" dirty="0"/>
                        <a:t>Key Attributes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/>
                        <a:t>Interest Rates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/>
                        <a:t>3-factor Affine Model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Realistic yield distributions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Produces all commonly</a:t>
                      </a:r>
                      <a:r>
                        <a:rPr lang="en-US" sz="1050" baseline="0" dirty="0"/>
                        <a:t> observed yield curve shapes including inversions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No exploding yields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The ability of the model to fit the initial yield curve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 dirty="0"/>
                        <a:t>Equity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 dirty="0"/>
                        <a:t>SVJ (Stochastic</a:t>
                      </a:r>
                      <a:r>
                        <a:rPr lang="en-US" sz="1050" baseline="0" dirty="0"/>
                        <a:t> Volatility with Jumps)</a:t>
                      </a:r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Realistic return and volatility behavior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Jump</a:t>
                      </a:r>
                      <a:r>
                        <a:rPr lang="en-US" sz="1050" baseline="0" dirty="0"/>
                        <a:t> process produces crisis-like events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Able to price derivatives, including volatility “smile”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Ability to fit to market prices of options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3742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 dirty="0"/>
                        <a:t>Corporate</a:t>
                      </a:r>
                      <a:r>
                        <a:rPr lang="en-US" sz="1050" baseline="0" dirty="0"/>
                        <a:t> Bonds</a:t>
                      </a:r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 dirty="0"/>
                        <a:t>GEMS Corporate Security Model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/>
                        <a:t>Model of individual bonds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/>
                        <a:t>Stochastic spreads and stochastic transition and default</a:t>
                      </a:r>
                      <a:r>
                        <a:rPr lang="en-US" sz="1050" baseline="0"/>
                        <a:t> incorporated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/>
                        <a:t>Issuer concentration risk can be captured</a:t>
                      </a:r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en-US" sz="105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050" dirty="0"/>
                        <a:t>GEMS Corporate</a:t>
                      </a:r>
                      <a:r>
                        <a:rPr lang="en-US" sz="1050" baseline="0" dirty="0"/>
                        <a:t> Yield Model</a:t>
                      </a:r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Stochastic spreads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Realistic transition and default dynamics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dirty="0"/>
                        <a:t>Ability to produce the</a:t>
                      </a:r>
                      <a:r>
                        <a:rPr lang="en-US" sz="1050" baseline="0" dirty="0"/>
                        <a:t> jump-like behavior in spreads observed during the 2008 crisis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Market-consistent fits to the initial spread curves</a:t>
                      </a:r>
                    </a:p>
                    <a:p>
                      <a:pPr marL="171450" indent="-171450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050" baseline="0" dirty="0"/>
                        <a:t>Imperfect correlations between spreads</a:t>
                      </a:r>
                      <a:endParaRPr lang="en-US" sz="105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97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GEMS</a:t>
            </a:r>
            <a:r>
              <a:rPr lang="en-US" baseline="30000" dirty="0"/>
              <a:t>®</a:t>
            </a:r>
            <a:r>
              <a:rPr lang="en-US" dirty="0"/>
              <a:t> Non-Defaultable Term Structure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EC94-F18F-4ACB-9C34-DAE388E2941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1" name="Group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364411"/>
              </p:ext>
            </p:extLst>
          </p:nvPr>
        </p:nvGraphicFramePr>
        <p:xfrm>
          <a:off x="179388" y="717550"/>
          <a:ext cx="8785065" cy="3225102"/>
        </p:xfrm>
        <a:graphic>
          <a:graphicData uri="http://schemas.openxmlformats.org/drawingml/2006/table">
            <a:tbl>
              <a:tblPr/>
              <a:tblGrid>
                <a:gridCol w="1679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5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07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918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    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Requirement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Base Model</a:t>
                      </a:r>
                    </a:p>
                  </a:txBody>
                  <a:tcPr marL="99059" marR="99059" marT="45700" marB="4570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Real world and risk neutral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Closed form bond pricing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(Semi) Closed-form derivative pricing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Can produce skew and kurtosis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Shift twist and butterfly dynamics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Fit the initial yield curve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 exploding yields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Can produce negative interest rates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Estimation methods well-understood</a:t>
                      </a: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2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3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AIRG</a:t>
                      </a:r>
                    </a:p>
                  </a:txBody>
                  <a:tcPr marL="99059" marR="99059" marT="45700" marB="4570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3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Multifactor Affine</a:t>
                      </a:r>
                    </a:p>
                  </a:txBody>
                  <a:tcPr marL="99059" marR="99059" marT="45700" marB="4570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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3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Multifactor Affine (GEMS</a:t>
                      </a:r>
                      <a:r>
                        <a:rPr lang="en-US" sz="1400" baseline="30000" dirty="0"/>
                        <a:t>®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9059" marR="99059" marT="45700" marB="4570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0C2577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pitchFamily="34" charset="-128"/>
                          <a:cs typeface="+mn-cs"/>
                          <a:sym typeface="Wingdings"/>
                        </a:rPr>
                        <a:t>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99059" marR="99059"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7FC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61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87D8268-893B-44ED-9647-C1766AFDE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71525"/>
            <a:ext cx="8382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D92840D1-4E9E-43C3-BF6C-F3B85D6D3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Equity Historical Returns</a:t>
            </a:r>
            <a:endParaRPr lang="en-US" altLang="en-US"/>
          </a:p>
        </p:txBody>
      </p:sp>
      <p:sp>
        <p:nvSpPr>
          <p:cNvPr id="7173" name="Text Box 4">
            <a:extLst>
              <a:ext uri="{FF2B5EF4-FFF2-40B4-BE49-F238E27FC236}">
                <a16:creationId xmlns:a16="http://schemas.microsoft.com/office/drawing/2014/main" id="{8AED97F4-1769-40AE-96AD-5CE6671DD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963444"/>
            <a:ext cx="131127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000" dirty="0">
                <a:solidFill>
                  <a:srgbClr val="000000"/>
                </a:solidFill>
              </a:rPr>
              <a:t>Source: Bloomberg</a:t>
            </a:r>
          </a:p>
        </p:txBody>
      </p:sp>
    </p:spTree>
    <p:extLst>
      <p:ext uri="{BB962C8B-B14F-4D97-AF65-F5344CB8AC3E}">
        <p14:creationId xmlns:p14="http://schemas.microsoft.com/office/powerpoint/2010/main" val="333750871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7ABFB3A-AB45-44E6-B9F7-55C30877F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75" y="100013"/>
            <a:ext cx="8001000" cy="381000"/>
          </a:xfrm>
        </p:spPr>
        <p:txBody>
          <a:bodyPr/>
          <a:lstStyle/>
          <a:p>
            <a:r>
              <a:rPr lang="en-US" altLang="en-US" dirty="0"/>
              <a:t>Geometric Brownian Motion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31441B5-3461-4EBC-9615-63EDC219B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58124"/>
            <a:ext cx="7956550" cy="488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>
            <a:lvl1pPr marL="342900" indent="-3429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085850" indent="-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en-US" sz="1400" dirty="0"/>
              <a:t>Simplest “realistic” model of equity returns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endParaRPr lang="en-US" altLang="en-US" sz="1400" dirty="0"/>
          </a:p>
          <a:p>
            <a:pPr marL="285750" lvl="1" indent="0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endParaRPr lang="en-US" altLang="en-US" sz="1400" dirty="0"/>
          </a:p>
          <a:p>
            <a:pPr marL="285750" lvl="1" indent="0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</a:pPr>
            <a:endParaRPr lang="en-US" alt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192186-1E7D-4070-AA2C-17C2E855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873" y="1116178"/>
            <a:ext cx="2787955" cy="114165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7FB8846-6352-4A1A-89E3-11BD6061D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53" y="2257834"/>
            <a:ext cx="8155047" cy="409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627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9" name="Rectangle 3">
            <a:extLst>
              <a:ext uri="{FF2B5EF4-FFF2-40B4-BE49-F238E27FC236}">
                <a16:creationId xmlns:a16="http://schemas.microsoft.com/office/drawing/2014/main" id="{B3C6A3D0-D272-4BCF-A0DF-C75AA99B0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24748"/>
            <a:ext cx="8763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1400" dirty="0">
                <a:latin typeface="+mn-lt"/>
                <a:cs typeface="Times New Roman" pitchFamily="18" charset="0"/>
              </a:rPr>
              <a:t>Next major development</a:t>
            </a:r>
            <a:endParaRPr lang="en-GB" sz="1600" dirty="0">
              <a:latin typeface="+mn-lt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2800" dirty="0">
                <a:latin typeface="Arial" charset="0"/>
                <a:cs typeface="Times New Roman" pitchFamily="18" charset="0"/>
              </a:rPr>
              <a:t>	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2800" dirty="0">
                <a:latin typeface="Arial" charset="0"/>
                <a:cs typeface="Times New Roman" pitchFamily="18" charset="0"/>
              </a:rPr>
              <a:t>	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2800" dirty="0">
                <a:latin typeface="Arial" charset="0"/>
                <a:cs typeface="Times New Roman" pitchFamily="18" charset="0"/>
              </a:rPr>
              <a:t>   </a:t>
            </a:r>
            <a:endParaRPr lang="de-DE" sz="2800" dirty="0">
              <a:latin typeface="Arial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de-DE" sz="2800" dirty="0">
                <a:latin typeface="Arial" charset="0"/>
                <a:cs typeface="Times New Roman" pitchFamily="18" charset="0"/>
              </a:rPr>
              <a:t>	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94CDDF0A-BA3F-4121-903F-95048CD7D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Equity – Heston Model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35215F26-086C-4F0F-8A0D-3960A2370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450090"/>
            <a:ext cx="7956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>
            <a:lvl1pPr marL="342900" indent="-3429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085850" indent="-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en-US" sz="1400" dirty="0"/>
              <a:t>Has the addition of a mean reverting stochastic volatility term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en-US" sz="1400" dirty="0"/>
              <a:t>The AIRG equity model is in this family</a:t>
            </a:r>
          </a:p>
          <a:p>
            <a:pPr lvl="2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75000"/>
              <a:buFont typeface="Wingdings" panose="05000000000000000000" pitchFamily="2" charset="2"/>
              <a:buChar char="v"/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endParaRPr lang="en-US" alt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17EF03-5272-438E-B02F-AC117F57D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009" y="930954"/>
            <a:ext cx="6262644" cy="1522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9AA30B-8690-4FA9-B908-19CB3E1A5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3147862"/>
            <a:ext cx="8334375" cy="331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132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6E50C492-CC33-4676-B5E5-8F3ED7065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223838" y="119856"/>
            <a:ext cx="7334250" cy="217488"/>
          </a:xfrm>
          <a:noFill/>
        </p:spPr>
        <p:txBody>
          <a:bodyPr lIns="91440" tIns="45720" rIns="91440" bIns="45720"/>
          <a:lstStyle/>
          <a:p>
            <a:pPr eaLnBrk="1" hangingPunct="1"/>
            <a:r>
              <a:rPr lang="de-DE" altLang="en-US" dirty="0"/>
              <a:t>Stochastic Jump Diffusion Model (GEMS)</a:t>
            </a:r>
            <a:endParaRPr lang="en-GB" altLang="en-US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F25F6BA-912B-40BD-9F8E-474918012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48" y="2090975"/>
            <a:ext cx="86868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1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de-DE" altLang="en-US" sz="1400" dirty="0">
                <a:cs typeface="Times New Roman" panose="02020603050405020304" pitchFamily="18" charset="0"/>
              </a:rPr>
              <a:t>Volatility V(t) is stochastic    	=  fat tails/smile/smirk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de-DE" altLang="en-US" sz="1400" dirty="0">
                <a:cs typeface="Times New Roman" panose="02020603050405020304" pitchFamily="18" charset="0"/>
              </a:rPr>
              <a:t>Incorporates jumps	 		=  jumps clustered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Char char="u"/>
            </a:pPr>
            <a:r>
              <a:rPr lang="de-DE" altLang="en-US" sz="1400" dirty="0">
                <a:cs typeface="Times New Roman" panose="02020603050405020304" pitchFamily="18" charset="0"/>
              </a:rPr>
              <a:t>Corr[dW</a:t>
            </a:r>
            <a:r>
              <a:rPr lang="de-DE" altLang="en-US" sz="1400" baseline="30000" dirty="0">
                <a:cs typeface="Times New Roman" panose="02020603050405020304" pitchFamily="18" charset="0"/>
              </a:rPr>
              <a:t>1</a:t>
            </a:r>
            <a:r>
              <a:rPr lang="de-DE" altLang="en-US" sz="1400" dirty="0">
                <a:cs typeface="Times New Roman" panose="02020603050405020304" pitchFamily="18" charset="0"/>
              </a:rPr>
              <a:t>(t), dW</a:t>
            </a:r>
            <a:r>
              <a:rPr lang="de-DE" altLang="en-US" sz="1400" baseline="30000" dirty="0">
                <a:cs typeface="Times New Roman" panose="02020603050405020304" pitchFamily="18" charset="0"/>
              </a:rPr>
              <a:t>2</a:t>
            </a:r>
            <a:r>
              <a:rPr lang="de-DE" altLang="en-US" sz="1400" dirty="0">
                <a:cs typeface="Times New Roman" panose="02020603050405020304" pitchFamily="18" charset="0"/>
              </a:rPr>
              <a:t>(t)] &lt; 0        	=  rising prices with low volatility vice versa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  <a:spcAft>
                <a:spcPct val="25000"/>
              </a:spcAft>
              <a:buClr>
                <a:srgbClr val="1B2974"/>
              </a:buClr>
              <a:buSzPct val="65000"/>
              <a:buFont typeface="Wingdings" panose="05000000000000000000" pitchFamily="2" charset="2"/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627BB9-0198-4602-A457-F861C4E9D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62" y="537050"/>
            <a:ext cx="8170876" cy="152939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10DF050-EE3A-41CA-8E12-51B060F3A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3124200"/>
            <a:ext cx="8686800" cy="319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9D460-D01B-4388-962E-206AC16579C0}"/>
              </a:ext>
            </a:extLst>
          </p:cNvPr>
          <p:cNvSpPr txBox="1"/>
          <p:nvPr/>
        </p:nvSpPr>
        <p:spPr>
          <a:xfrm>
            <a:off x="4562474" y="6311425"/>
            <a:ext cx="43481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dirty="0">
                <a:solidFill>
                  <a:srgbClr val="8899AA"/>
                </a:solidFill>
                <a:effectLst/>
                <a:latin typeface="Arial" panose="020B0604020202020204" pitchFamily="34" charset="0"/>
              </a:rPr>
              <a:t>Prepared by Conning, Inc. Sources: GEMS® Economic Scenario Generator</a:t>
            </a:r>
            <a:endParaRPr lang="en-US" sz="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91798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onning_Template_Letter (US)">
  <a:themeElements>
    <a:clrScheme name="Custom 146">
      <a:dk1>
        <a:sysClr val="windowText" lastClr="000000"/>
      </a:dk1>
      <a:lt1>
        <a:sysClr val="window" lastClr="FFFFFF"/>
      </a:lt1>
      <a:dk2>
        <a:srgbClr val="75201B"/>
      </a:dk2>
      <a:lt2>
        <a:srgbClr val="475563"/>
      </a:lt2>
      <a:accent1>
        <a:srgbClr val="232C64"/>
      </a:accent1>
      <a:accent2>
        <a:srgbClr val="498BC9"/>
      </a:accent2>
      <a:accent3>
        <a:srgbClr val="92BCF4"/>
      </a:accent3>
      <a:accent4>
        <a:srgbClr val="00A94F"/>
      </a:accent4>
      <a:accent5>
        <a:srgbClr val="FFF222"/>
      </a:accent5>
      <a:accent6>
        <a:srgbClr val="D73F22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 sz="120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onning_Template_Letter (US)">
  <a:themeElements>
    <a:clrScheme name="Custom 146">
      <a:dk1>
        <a:sysClr val="windowText" lastClr="000000"/>
      </a:dk1>
      <a:lt1>
        <a:sysClr val="window" lastClr="FFFFFF"/>
      </a:lt1>
      <a:dk2>
        <a:srgbClr val="75201B"/>
      </a:dk2>
      <a:lt2>
        <a:srgbClr val="475563"/>
      </a:lt2>
      <a:accent1>
        <a:srgbClr val="232C64"/>
      </a:accent1>
      <a:accent2>
        <a:srgbClr val="498BC9"/>
      </a:accent2>
      <a:accent3>
        <a:srgbClr val="92BCF4"/>
      </a:accent3>
      <a:accent4>
        <a:srgbClr val="00A94F"/>
      </a:accent4>
      <a:accent5>
        <a:srgbClr val="FFF222"/>
      </a:accent5>
      <a:accent6>
        <a:srgbClr val="D73F22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 sz="120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Conning_Template_Letter (US)</Template>
  <TotalTime>1196</TotalTime>
  <Words>407</Words>
  <Application>Microsoft Office PowerPoint</Application>
  <PresentationFormat>On-screen Show (4:3)</PresentationFormat>
  <Paragraphs>102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Lucida Grande</vt:lpstr>
      <vt:lpstr>Segoe UI</vt:lpstr>
      <vt:lpstr>Wingdings</vt:lpstr>
      <vt:lpstr>Conning_Template_Letter (US)</vt:lpstr>
      <vt:lpstr>1_Conning_Template_Letter (US)</vt:lpstr>
      <vt:lpstr>Overview of ESG Model Selection</vt:lpstr>
      <vt:lpstr>GEMS® Primary Models Overview</vt:lpstr>
      <vt:lpstr>GEMS® Non-Defaultable Term Structure Model</vt:lpstr>
      <vt:lpstr>Equity Historical Returns</vt:lpstr>
      <vt:lpstr>Geometric Brownian Motion</vt:lpstr>
      <vt:lpstr>Equity – Heston Model</vt:lpstr>
      <vt:lpstr>Stochastic Jump Diffusion Model (GEMS)</vt:lpstr>
    </vt:vector>
  </TitlesOfParts>
  <Company>Conning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Windows User</dc:creator>
  <cp:lastModifiedBy>Daniel Finn</cp:lastModifiedBy>
  <cp:revision>55</cp:revision>
  <cp:lastPrinted>2017-03-07T21:01:06Z</cp:lastPrinted>
  <dcterms:created xsi:type="dcterms:W3CDTF">2017-05-11T18:09:42Z</dcterms:created>
  <dcterms:modified xsi:type="dcterms:W3CDTF">2021-03-17T16:40:26Z</dcterms:modified>
</cp:coreProperties>
</file>